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8" r:id="rId2"/>
    <p:sldId id="282" r:id="rId3"/>
    <p:sldId id="283" r:id="rId4"/>
    <p:sldId id="284" r:id="rId5"/>
    <p:sldId id="285" r:id="rId6"/>
    <p:sldId id="286" r:id="rId7"/>
    <p:sldId id="287" r:id="rId8"/>
    <p:sldId id="288" r:id="rId9"/>
    <p:sldId id="289" r:id="rId10"/>
    <p:sldId id="293" r:id="rId11"/>
    <p:sldId id="290" r:id="rId12"/>
    <p:sldId id="272" r:id="rId13"/>
    <p:sldId id="273" r:id="rId14"/>
    <p:sldId id="291" r:id="rId15"/>
    <p:sldId id="276" r:id="rId16"/>
    <p:sldId id="277" r:id="rId17"/>
    <p:sldId id="29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975C"/>
    <a:srgbClr val="D8A572"/>
    <a:srgbClr val="7CA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2197"/>
  </p:normalViewPr>
  <p:slideViewPr>
    <p:cSldViewPr>
      <p:cViewPr varScale="1">
        <p:scale>
          <a:sx n="51" d="100"/>
          <a:sy n="51" d="100"/>
        </p:scale>
        <p:origin x="2000" y="192"/>
      </p:cViewPr>
      <p:guideLst>
        <p:guide orient="horz" pos="2160"/>
        <p:guide pos="2880"/>
      </p:guideLst>
    </p:cSldViewPr>
  </p:slideViewPr>
  <p:notesTextViewPr>
    <p:cViewPr>
      <p:scale>
        <a:sx n="1" d="1"/>
        <a:sy n="1" d="1"/>
      </p:scale>
      <p:origin x="0" y="0"/>
    </p:cViewPr>
  </p:notesTextViewPr>
  <p:sorterViewPr>
    <p:cViewPr>
      <p:scale>
        <a:sx n="100" d="100"/>
        <a:sy n="100" d="100"/>
      </p:scale>
      <p:origin x="0" y="1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03417-A966-4A8B-A863-7F778676711A}" type="datetimeFigureOut">
              <a:rPr lang="en-US" smtClean="0"/>
              <a:t>4/28/19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B45799-3E38-4912-84A8-74063134A825}" type="slidenum">
              <a:rPr lang="en-US" smtClean="0"/>
              <a:t>‹#›</a:t>
            </a:fld>
            <a:endParaRPr lang="en-US"/>
          </a:p>
        </p:txBody>
      </p:sp>
    </p:spTree>
    <p:extLst>
      <p:ext uri="{BB962C8B-B14F-4D97-AF65-F5344CB8AC3E}">
        <p14:creationId xmlns:p14="http://schemas.microsoft.com/office/powerpoint/2010/main" val="51546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3ED0597-CCF0-409D-876B-E4C88A92739C}" type="slidenum">
              <a:rPr lang="en-US" altLang="en-US" smtClean="0"/>
              <a:pPr eaLnBrk="1" hangingPunct="1">
                <a:spcBef>
                  <a:spcPct val="0"/>
                </a:spcBef>
              </a:pPr>
              <a:t>17</a:t>
            </a:fld>
            <a:endParaRPr lang="en-US" altLang="en-US"/>
          </a:p>
        </p:txBody>
      </p:sp>
      <p:sp>
        <p:nvSpPr>
          <p:cNvPr id="51203" name="Rectangle 2"/>
          <p:cNvSpPr>
            <a:spLocks noGrp="1" noRot="1" noChangeAspect="1" noChangeArrowheads="1" noTextEdit="1"/>
          </p:cNvSpPr>
          <p:nvPr>
            <p:ph type="sldImg"/>
          </p:nvPr>
        </p:nvSpPr>
        <p:spPr>
          <a:xfrm>
            <a:off x="1147763" y="687388"/>
            <a:ext cx="4564062" cy="3424237"/>
          </a:xfrm>
          <a:ln w="12700" cap="flat">
            <a:solidFill>
              <a:schemeClr val="tx1"/>
            </a:solidFill>
          </a:ln>
        </p:spPr>
      </p:sp>
      <p:sp>
        <p:nvSpPr>
          <p:cNvPr id="51204" name="Rectangle 3"/>
          <p:cNvSpPr>
            <a:spLocks noGrp="1" noChangeArrowheads="1"/>
          </p:cNvSpPr>
          <p:nvPr>
            <p:ph type="body" idx="1"/>
          </p:nvPr>
        </p:nvSpPr>
        <p:spPr>
          <a:xfrm>
            <a:off x="912813" y="4341813"/>
            <a:ext cx="5032375"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6" tIns="45819" rIns="91636" bIns="45819"/>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66800"/>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905000" y="2819400"/>
            <a:ext cx="6400800" cy="1600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7731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901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600" y="1981200"/>
            <a:ext cx="75438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1371600" y="304800"/>
            <a:ext cx="75438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13711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600201"/>
            <a:ext cx="3733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5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253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524000"/>
            <a:ext cx="38115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90600" y="2209800"/>
            <a:ext cx="3811588" cy="3581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53000" y="1535113"/>
            <a:ext cx="3733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3000" y="2174875"/>
            <a:ext cx="3733800"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2998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lstStyle/>
          <a:p>
            <a:r>
              <a:rPr lang="en-US"/>
              <a:t>Click to edit Master title style</a:t>
            </a:r>
            <a:endParaRPr lang="en-US" dirty="0"/>
          </a:p>
        </p:txBody>
      </p:sp>
    </p:spTree>
    <p:extLst>
      <p:ext uri="{BB962C8B-B14F-4D97-AF65-F5344CB8AC3E}">
        <p14:creationId xmlns:p14="http://schemas.microsoft.com/office/powerpoint/2010/main" val="1482330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28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60410"/>
            <a:ext cx="28559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343400" y="273051"/>
            <a:ext cx="4343400" cy="5137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5400" y="1447800"/>
            <a:ext cx="2861089" cy="39623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41671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343400"/>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a:solidFill>
                  <a:schemeClr val="accent1"/>
                </a:solidFill>
              </a:rPr>
              <a:t>© 2010 Tom J. Brown, PhD</a:t>
            </a:r>
          </a:p>
          <a:p>
            <a:pPr eaLnBrk="1" hangingPunct="1">
              <a:defRPr/>
            </a:pPr>
            <a:r>
              <a:rPr lang="en-US" altLang="en-US" sz="1200" b="1">
                <a:solidFill>
                  <a:schemeClr val="accent1"/>
                </a:solidFill>
              </a:rPr>
              <a:t>Spears School of Business</a:t>
            </a:r>
          </a:p>
          <a:p>
            <a:pPr eaLnBrk="1" hangingPunct="1">
              <a:defRPr/>
            </a:pPr>
            <a:r>
              <a:rPr lang="en-US" altLang="en-US" sz="1200" b="1">
                <a:solidFill>
                  <a:schemeClr val="accent1"/>
                </a:solidFill>
              </a:rPr>
              <a:t>Oklahoma State University</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4"/>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4/28/19</a:t>
            </a:fld>
            <a:endParaRPr lang="en-US"/>
          </a:p>
        </p:txBody>
      </p:sp>
      <p:sp>
        <p:nvSpPr>
          <p:cNvPr id="9"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10"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226829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419600"/>
            <a:ext cx="9144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a:solidFill>
                  <a:schemeClr val="accent1"/>
                </a:solidFill>
              </a:rPr>
              <a:t>© 2010 Tom J. Brown, PhD</a:t>
            </a:r>
          </a:p>
          <a:p>
            <a:pPr eaLnBrk="1" hangingPunct="1">
              <a:defRPr/>
            </a:pPr>
            <a:r>
              <a:rPr lang="en-US" altLang="en-US" sz="1200" b="1">
                <a:solidFill>
                  <a:schemeClr val="accent1"/>
                </a:solidFill>
              </a:rPr>
              <a:t>Spears School of Business</a:t>
            </a:r>
          </a:p>
          <a:p>
            <a:pPr eaLnBrk="1" hangingPunct="1">
              <a:defRPr/>
            </a:pPr>
            <a:r>
              <a:rPr lang="en-US" altLang="en-US" sz="1200" b="1">
                <a:solidFill>
                  <a:schemeClr val="accent1"/>
                </a:solidFill>
              </a:rPr>
              <a:t>Oklahoma State University</a:t>
            </a: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4/28/19</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189102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343400"/>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a:solidFill>
                  <a:schemeClr val="accent1"/>
                </a:solidFill>
              </a:rPr>
              <a:t>© 2010 Tom J. Brown, PhD</a:t>
            </a:r>
          </a:p>
          <a:p>
            <a:pPr eaLnBrk="1" hangingPunct="1">
              <a:defRPr/>
            </a:pPr>
            <a:r>
              <a:rPr lang="en-US" altLang="en-US" sz="1200" b="1">
                <a:solidFill>
                  <a:schemeClr val="accent1"/>
                </a:solidFill>
              </a:rPr>
              <a:t>Spears School of Business</a:t>
            </a:r>
          </a:p>
          <a:p>
            <a:pPr eaLnBrk="1" hangingPunct="1">
              <a:defRPr/>
            </a:pPr>
            <a:r>
              <a:rPr lang="en-US" altLang="en-US" sz="1200" b="1">
                <a:solidFill>
                  <a:schemeClr val="accent1"/>
                </a:solidFill>
              </a:rPr>
              <a:t>Oklahoma State University</a:t>
            </a:r>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4/28/19</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204381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295400" y="274638"/>
            <a:ext cx="739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1295400" y="1600200"/>
            <a:ext cx="7391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0" y="5943600"/>
            <a:ext cx="83820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050" y="2841625"/>
            <a:ext cx="857250"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050" y="-3175"/>
            <a:ext cx="857250"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 y="5956300"/>
            <a:ext cx="82931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6200" y="0"/>
            <a:ext cx="1143000" cy="990600"/>
          </a:xfrm>
          <a:prstGeom prst="rect">
            <a:avLst/>
          </a:prstGeom>
          <a:solidFill>
            <a:srgbClr val="E6D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Isosceles Triangle 6"/>
          <p:cNvSpPr/>
          <p:nvPr/>
        </p:nvSpPr>
        <p:spPr>
          <a:xfrm rot="10800000">
            <a:off x="76200" y="990600"/>
            <a:ext cx="1143000" cy="304800"/>
          </a:xfrm>
          <a:prstGeom prst="triangle">
            <a:avLst/>
          </a:prstGeom>
          <a:solidFill>
            <a:srgbClr val="E6D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4" name="TextBox 8"/>
          <p:cNvSpPr txBox="1">
            <a:spLocks noChangeArrowheads="1"/>
          </p:cNvSpPr>
          <p:nvPr/>
        </p:nvSpPr>
        <p:spPr bwMode="auto">
          <a:xfrm rot="-5400000">
            <a:off x="-1493043" y="4590256"/>
            <a:ext cx="38227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400" b="1">
                <a:solidFill>
                  <a:schemeClr val="bg1"/>
                </a:solidFill>
              </a:rPr>
              <a:t>Brown, Suter, and Churchill</a:t>
            </a:r>
          </a:p>
          <a:p>
            <a:pPr eaLnBrk="1" hangingPunct="1">
              <a:defRPr/>
            </a:pPr>
            <a:r>
              <a:rPr lang="en-US" altLang="en-US" sz="1400" b="1">
                <a:solidFill>
                  <a:schemeClr val="bg1"/>
                </a:solidFill>
              </a:rPr>
              <a:t>Basic Marketing Research (8</a:t>
            </a:r>
            <a:r>
              <a:rPr lang="en-US" altLang="en-US" sz="1400" b="1" baseline="30000">
                <a:solidFill>
                  <a:schemeClr val="bg1"/>
                </a:solidFill>
              </a:rPr>
              <a:t>th</a:t>
            </a:r>
            <a:r>
              <a:rPr lang="en-US" altLang="en-US" sz="1400" b="1">
                <a:solidFill>
                  <a:schemeClr val="bg1"/>
                </a:solidFill>
              </a:rPr>
              <a:t> Edition)</a:t>
            </a:r>
          </a:p>
          <a:p>
            <a:pPr eaLnBrk="1" hangingPunct="1">
              <a:defRPr/>
            </a:pPr>
            <a:r>
              <a:rPr lang="en-US" altLang="en-US" sz="1400" b="1">
                <a:solidFill>
                  <a:schemeClr val="bg1"/>
                </a:solidFill>
              </a:rPr>
              <a:t>© 2014 CENGAGE Learning</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txBox="1">
            <a:spLocks noChangeArrowheads="1"/>
          </p:cNvSpPr>
          <p:nvPr/>
        </p:nvSpPr>
        <p:spPr bwMode="auto">
          <a:xfrm>
            <a:off x="1295400" y="2114550"/>
            <a:ext cx="74676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9" tIns="46035" rIns="92069" bIns="46035"/>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5300" dirty="0">
                <a:latin typeface="Calibri" pitchFamily="34" charset="0"/>
              </a:rPr>
              <a:t>Chapter 2:</a:t>
            </a:r>
          </a:p>
          <a:p>
            <a:pPr algn="ctr" eaLnBrk="1" hangingPunct="1"/>
            <a:r>
              <a:rPr lang="en-US" altLang="en-US" sz="5300" i="1" dirty="0">
                <a:latin typeface="Calibri" pitchFamily="34" charset="0"/>
              </a:rPr>
              <a:t>The Research Process and Ethical Concerns</a:t>
            </a:r>
            <a:endParaRPr lang="en-US" altLang="en-US" sz="4400" i="1" dirty="0">
              <a:latin typeface="Calibri" pitchFamily="34" charset="0"/>
            </a:endParaRPr>
          </a:p>
        </p:txBody>
      </p:sp>
    </p:spTree>
    <p:extLst>
      <p:ext uri="{BB962C8B-B14F-4D97-AF65-F5344CB8AC3E}">
        <p14:creationId xmlns:p14="http://schemas.microsoft.com/office/powerpoint/2010/main" val="2808259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7200"/>
            <a:ext cx="9144001" cy="5873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217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One: Problem Definition</a:t>
            </a:r>
            <a:br>
              <a:rPr lang="en-US" dirty="0"/>
            </a:br>
            <a:r>
              <a:rPr lang="en-US" dirty="0"/>
              <a:t>(Chapters 3 and 4)</a:t>
            </a:r>
          </a:p>
        </p:txBody>
      </p:sp>
      <p:sp>
        <p:nvSpPr>
          <p:cNvPr id="3" name="Content Placeholder 2"/>
          <p:cNvSpPr>
            <a:spLocks noGrp="1"/>
          </p:cNvSpPr>
          <p:nvPr>
            <p:ph idx="1"/>
          </p:nvPr>
        </p:nvSpPr>
        <p:spPr>
          <a:xfrm>
            <a:off x="1066800" y="1600200"/>
            <a:ext cx="7848600" cy="3962400"/>
          </a:xfrm>
        </p:spPr>
        <p:txBody>
          <a:bodyPr/>
          <a:lstStyle/>
          <a:p>
            <a:r>
              <a:rPr lang="en-US" dirty="0"/>
              <a:t>Some key questions:</a:t>
            </a:r>
          </a:p>
          <a:p>
            <a:pPr lvl="1"/>
            <a:r>
              <a:rPr lang="en-US" sz="2400" dirty="0"/>
              <a:t>What is the purpose of the study?</a:t>
            </a:r>
          </a:p>
          <a:p>
            <a:pPr lvl="1"/>
            <a:r>
              <a:rPr lang="en-US" sz="2400" dirty="0"/>
              <a:t>Is additional background information necessary?</a:t>
            </a:r>
          </a:p>
          <a:p>
            <a:pPr lvl="1"/>
            <a:r>
              <a:rPr lang="en-US" sz="2400" dirty="0"/>
              <a:t>What is the source of the problem?</a:t>
            </a:r>
          </a:p>
          <a:p>
            <a:pPr lvl="1"/>
            <a:r>
              <a:rPr lang="en-US" sz="2400" dirty="0"/>
              <a:t>Is the research discovery- or strategy-oriented?</a:t>
            </a:r>
          </a:p>
          <a:p>
            <a:pPr lvl="1"/>
            <a:r>
              <a:rPr lang="en-US" sz="2400" dirty="0"/>
              <a:t>What information is needed to make the decision?</a:t>
            </a:r>
          </a:p>
          <a:p>
            <a:pPr lvl="1"/>
            <a:r>
              <a:rPr lang="en-US" sz="2400" dirty="0"/>
              <a:t>How much is already known?</a:t>
            </a:r>
          </a:p>
          <a:p>
            <a:pPr lvl="1"/>
            <a:r>
              <a:rPr lang="en-US" sz="2400" dirty="0"/>
              <a:t>Can a hypothesis be formulated?</a:t>
            </a:r>
          </a:p>
        </p:txBody>
      </p:sp>
    </p:spTree>
    <p:extLst>
      <p:ext uri="{BB962C8B-B14F-4D97-AF65-F5344CB8AC3E}">
        <p14:creationId xmlns:p14="http://schemas.microsoft.com/office/powerpoint/2010/main" val="360940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295400" y="176980"/>
            <a:ext cx="7391400" cy="1143000"/>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Stage Two: Data Collection</a:t>
            </a:r>
            <a:br>
              <a:rPr lang="en-US" dirty="0"/>
            </a:br>
            <a:r>
              <a:rPr lang="en-US" dirty="0"/>
              <a:t>(Chapters 5 - 15)</a:t>
            </a:r>
          </a:p>
        </p:txBody>
      </p:sp>
      <p:sp>
        <p:nvSpPr>
          <p:cNvPr id="3" name="Content Placeholder 2"/>
          <p:cNvSpPr txBox="1">
            <a:spLocks/>
          </p:cNvSpPr>
          <p:nvPr/>
        </p:nvSpPr>
        <p:spPr>
          <a:xfrm>
            <a:off x="1066800" y="1600200"/>
            <a:ext cx="7848600" cy="3962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Some key questions:</a:t>
            </a:r>
          </a:p>
          <a:p>
            <a:pPr lvl="1"/>
            <a:r>
              <a:rPr lang="en-US" sz="2400" dirty="0"/>
              <a:t>Can existing data be retrieved from internal sources?</a:t>
            </a:r>
          </a:p>
          <a:p>
            <a:pPr lvl="1"/>
            <a:r>
              <a:rPr lang="en-US" sz="2400" dirty="0"/>
              <a:t>Can existing data be retrieved from external sources?</a:t>
            </a:r>
          </a:p>
          <a:p>
            <a:pPr lvl="1"/>
            <a:r>
              <a:rPr lang="en-US" sz="2400" dirty="0"/>
              <a:t>What is to be measured? How?</a:t>
            </a:r>
          </a:p>
          <a:p>
            <a:pPr lvl="1"/>
            <a:r>
              <a:rPr lang="en-US" sz="2400" dirty="0"/>
              <a:t>What is the source of the data to be collected?</a:t>
            </a:r>
          </a:p>
          <a:p>
            <a:pPr lvl="1"/>
            <a:r>
              <a:rPr lang="en-US" sz="2400" dirty="0"/>
              <a:t>Can observation techniques be used to gather data?</a:t>
            </a:r>
          </a:p>
          <a:p>
            <a:pPr lvl="1"/>
            <a:r>
              <a:rPr lang="en-US" sz="2400" dirty="0"/>
              <a:t>How should observations be taken?</a:t>
            </a:r>
          </a:p>
          <a:p>
            <a:pPr lvl="1"/>
            <a:endParaRPr lang="en-US" sz="2400" dirty="0"/>
          </a:p>
        </p:txBody>
      </p:sp>
    </p:spTree>
    <p:extLst>
      <p:ext uri="{BB962C8B-B14F-4D97-AF65-F5344CB8AC3E}">
        <p14:creationId xmlns:p14="http://schemas.microsoft.com/office/powerpoint/2010/main" val="51473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295400" y="176980"/>
            <a:ext cx="7391400" cy="1143000"/>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Stage Two: Data Collection</a:t>
            </a:r>
            <a:br>
              <a:rPr lang="en-US" dirty="0"/>
            </a:br>
            <a:r>
              <a:rPr lang="en-US" dirty="0"/>
              <a:t>(Chapters 5 - 15) </a:t>
            </a:r>
            <a:r>
              <a:rPr lang="en-US" i="1" dirty="0"/>
              <a:t>CONT’D</a:t>
            </a:r>
          </a:p>
        </p:txBody>
      </p:sp>
      <p:sp>
        <p:nvSpPr>
          <p:cNvPr id="3" name="Content Placeholder 2"/>
          <p:cNvSpPr txBox="1">
            <a:spLocks/>
          </p:cNvSpPr>
          <p:nvPr/>
        </p:nvSpPr>
        <p:spPr>
          <a:xfrm>
            <a:off x="1066800" y="1600200"/>
            <a:ext cx="7848600" cy="3962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Some key questions:</a:t>
            </a:r>
          </a:p>
          <a:p>
            <a:pPr lvl="1"/>
            <a:r>
              <a:rPr lang="en-US" sz="2400" dirty="0"/>
              <a:t>Can objective answers be obtained by asking people?</a:t>
            </a:r>
          </a:p>
          <a:p>
            <a:pPr lvl="1"/>
            <a:r>
              <a:rPr lang="en-US" sz="2400" dirty="0"/>
              <a:t>How should people be questioned?</a:t>
            </a:r>
          </a:p>
          <a:p>
            <a:pPr lvl="1"/>
            <a:r>
              <a:rPr lang="en-US" sz="2400" dirty="0"/>
              <a:t>How should questionnaires be administered?</a:t>
            </a:r>
          </a:p>
          <a:p>
            <a:pPr lvl="1"/>
            <a:r>
              <a:rPr lang="en-US" sz="2400" dirty="0"/>
              <a:t>Should structured or unstructured items be used?</a:t>
            </a:r>
          </a:p>
          <a:p>
            <a:pPr lvl="1"/>
            <a:r>
              <a:rPr lang="en-US" sz="2400" dirty="0"/>
              <a:t>Should the purpose of the study be made known?</a:t>
            </a:r>
          </a:p>
          <a:p>
            <a:pPr lvl="1"/>
            <a:r>
              <a:rPr lang="en-US" sz="2400" dirty="0"/>
              <a:t>What specific behaviors should be recorded?</a:t>
            </a:r>
          </a:p>
          <a:p>
            <a:pPr lvl="1"/>
            <a:endParaRPr lang="en-US" sz="2400" dirty="0"/>
          </a:p>
          <a:p>
            <a:pPr lvl="1"/>
            <a:endParaRPr lang="en-US" sz="2400" dirty="0"/>
          </a:p>
        </p:txBody>
      </p:sp>
    </p:spTree>
    <p:extLst>
      <p:ext uri="{BB962C8B-B14F-4D97-AF65-F5344CB8AC3E}">
        <p14:creationId xmlns:p14="http://schemas.microsoft.com/office/powerpoint/2010/main" val="239145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295400" y="176980"/>
            <a:ext cx="7391400" cy="1143000"/>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Stage Two: Data Collection</a:t>
            </a:r>
            <a:br>
              <a:rPr lang="en-US" dirty="0"/>
            </a:br>
            <a:r>
              <a:rPr lang="en-US" dirty="0"/>
              <a:t>(Chapters 5 - 15) </a:t>
            </a:r>
            <a:r>
              <a:rPr lang="en-US" i="1" dirty="0"/>
              <a:t>CONT’D</a:t>
            </a:r>
          </a:p>
        </p:txBody>
      </p:sp>
      <p:sp>
        <p:nvSpPr>
          <p:cNvPr id="3" name="Content Placeholder 2"/>
          <p:cNvSpPr txBox="1">
            <a:spLocks/>
          </p:cNvSpPr>
          <p:nvPr/>
        </p:nvSpPr>
        <p:spPr>
          <a:xfrm>
            <a:off x="1066800" y="1600200"/>
            <a:ext cx="7848600" cy="3962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Some key questions:</a:t>
            </a:r>
          </a:p>
          <a:p>
            <a:pPr lvl="1"/>
            <a:r>
              <a:rPr lang="en-US" sz="2400" dirty="0"/>
              <a:t>What criteria define the population?</a:t>
            </a:r>
          </a:p>
          <a:p>
            <a:pPr lvl="1"/>
            <a:r>
              <a:rPr lang="en-US" sz="2400" dirty="0"/>
              <a:t>Is a list of population elements available?</a:t>
            </a:r>
          </a:p>
          <a:p>
            <a:pPr lvl="1"/>
            <a:r>
              <a:rPr lang="en-US" sz="2400" dirty="0"/>
              <a:t>Is a probability sample desirable?</a:t>
            </a:r>
          </a:p>
          <a:p>
            <a:pPr lvl="1"/>
            <a:r>
              <a:rPr lang="en-US" sz="2400" dirty="0"/>
              <a:t>How large should the sample be?</a:t>
            </a:r>
          </a:p>
          <a:p>
            <a:pPr lvl="1"/>
            <a:r>
              <a:rPr lang="en-US" sz="2400" dirty="0"/>
              <a:t>Who will gather the data?</a:t>
            </a:r>
          </a:p>
          <a:p>
            <a:pPr lvl="1"/>
            <a:r>
              <a:rPr lang="en-US" sz="2400" dirty="0"/>
              <a:t>How long will the data gathering take?</a:t>
            </a:r>
          </a:p>
          <a:p>
            <a:pPr lvl="1"/>
            <a:endParaRPr lang="en-US" sz="2400" dirty="0"/>
          </a:p>
          <a:p>
            <a:pPr lvl="1"/>
            <a:endParaRPr lang="en-US" sz="2400" dirty="0"/>
          </a:p>
        </p:txBody>
      </p:sp>
    </p:spTree>
    <p:extLst>
      <p:ext uri="{BB962C8B-B14F-4D97-AF65-F5344CB8AC3E}">
        <p14:creationId xmlns:p14="http://schemas.microsoft.com/office/powerpoint/2010/main" val="62440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295400" y="221370"/>
            <a:ext cx="7391400" cy="1143000"/>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Stage Three: Data Analysis</a:t>
            </a:r>
            <a:br>
              <a:rPr lang="en-US" dirty="0"/>
            </a:br>
            <a:r>
              <a:rPr lang="en-US" dirty="0"/>
              <a:t>(Chapters 16 - 18)</a:t>
            </a:r>
          </a:p>
        </p:txBody>
      </p:sp>
      <p:sp>
        <p:nvSpPr>
          <p:cNvPr id="3" name="Content Placeholder 2"/>
          <p:cNvSpPr txBox="1">
            <a:spLocks/>
          </p:cNvSpPr>
          <p:nvPr/>
        </p:nvSpPr>
        <p:spPr>
          <a:xfrm>
            <a:off x="1066800" y="1600200"/>
            <a:ext cx="7848600" cy="3962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Some key questions:</a:t>
            </a:r>
          </a:p>
          <a:p>
            <a:pPr lvl="1"/>
            <a:r>
              <a:rPr lang="en-US" sz="2400" dirty="0"/>
              <a:t>Who will handle the editing of the data?</a:t>
            </a:r>
          </a:p>
          <a:p>
            <a:pPr lvl="1"/>
            <a:r>
              <a:rPr lang="en-US" sz="2400" dirty="0"/>
              <a:t>How will the data be coded?</a:t>
            </a:r>
          </a:p>
          <a:p>
            <a:pPr lvl="1"/>
            <a:r>
              <a:rPr lang="en-US" sz="2400" dirty="0"/>
              <a:t>What analysis techniques will be used?</a:t>
            </a:r>
          </a:p>
        </p:txBody>
      </p:sp>
    </p:spTree>
    <p:extLst>
      <p:ext uri="{BB962C8B-B14F-4D97-AF65-F5344CB8AC3E}">
        <p14:creationId xmlns:p14="http://schemas.microsoft.com/office/powerpoint/2010/main" val="259706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43000" y="221370"/>
            <a:ext cx="8001000" cy="1143000"/>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dirty="0"/>
              <a:t>Stage Four: Information Reporting</a:t>
            </a:r>
            <a:br>
              <a:rPr lang="en-US" dirty="0"/>
            </a:br>
            <a:r>
              <a:rPr lang="en-US" dirty="0"/>
              <a:t>(Chapters 19 and 20)</a:t>
            </a:r>
          </a:p>
        </p:txBody>
      </p:sp>
      <p:sp>
        <p:nvSpPr>
          <p:cNvPr id="3" name="Content Placeholder 2"/>
          <p:cNvSpPr txBox="1">
            <a:spLocks/>
          </p:cNvSpPr>
          <p:nvPr/>
        </p:nvSpPr>
        <p:spPr>
          <a:xfrm>
            <a:off x="1066800" y="1600200"/>
            <a:ext cx="7848600" cy="3962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Some key questions:</a:t>
            </a:r>
          </a:p>
          <a:p>
            <a:pPr lvl="1"/>
            <a:r>
              <a:rPr lang="en-US" sz="2400" dirty="0"/>
              <a:t>Who will read the report?</a:t>
            </a:r>
          </a:p>
          <a:p>
            <a:pPr lvl="1"/>
            <a:r>
              <a:rPr lang="en-US" sz="2400" dirty="0"/>
              <a:t>What is their technical level of sophistication?</a:t>
            </a:r>
          </a:p>
          <a:p>
            <a:pPr lvl="1"/>
            <a:r>
              <a:rPr lang="en-US" sz="2400" dirty="0"/>
              <a:t>What is their involvement with the project?</a:t>
            </a:r>
          </a:p>
          <a:p>
            <a:pPr lvl="1"/>
            <a:r>
              <a:rPr lang="en-US" sz="2400" dirty="0"/>
              <a:t>Are managerial recommendations called for?</a:t>
            </a:r>
          </a:p>
          <a:p>
            <a:pPr lvl="1"/>
            <a:r>
              <a:rPr lang="en-US" sz="2400" dirty="0"/>
              <a:t>What will be the format of the written report?</a:t>
            </a:r>
          </a:p>
          <a:p>
            <a:pPr lvl="1"/>
            <a:r>
              <a:rPr lang="en-US" sz="2400" dirty="0"/>
              <a:t>Is an oral report necessary?</a:t>
            </a:r>
          </a:p>
          <a:p>
            <a:pPr lvl="1"/>
            <a:r>
              <a:rPr lang="en-US" sz="2400" dirty="0"/>
              <a:t>How should the oral report be structured?</a:t>
            </a:r>
          </a:p>
        </p:txBody>
      </p:sp>
    </p:spTree>
    <p:extLst>
      <p:ext uri="{BB962C8B-B14F-4D97-AF65-F5344CB8AC3E}">
        <p14:creationId xmlns:p14="http://schemas.microsoft.com/office/powerpoint/2010/main" val="88243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3338026"/>
            <a:ext cx="4495800" cy="4572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295400" y="1676400"/>
            <a:ext cx="4495800" cy="4572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9200" y="274638"/>
            <a:ext cx="7696200" cy="1143000"/>
          </a:xfrm>
        </p:spPr>
        <p:txBody>
          <a:bodyPr/>
          <a:lstStyle/>
          <a:p>
            <a:r>
              <a:rPr lang="en-US" dirty="0"/>
              <a:t>Gathering Marketing Intelligence</a:t>
            </a:r>
          </a:p>
        </p:txBody>
      </p:sp>
      <p:sp>
        <p:nvSpPr>
          <p:cNvPr id="3" name="Content Placeholder 2"/>
          <p:cNvSpPr>
            <a:spLocks noGrp="1"/>
          </p:cNvSpPr>
          <p:nvPr>
            <p:ph idx="1"/>
          </p:nvPr>
        </p:nvSpPr>
        <p:spPr/>
        <p:txBody>
          <a:bodyPr/>
          <a:lstStyle/>
          <a:p>
            <a:r>
              <a:rPr lang="en-US" b="1" dirty="0"/>
              <a:t>The Project Approach</a:t>
            </a:r>
          </a:p>
          <a:p>
            <a:pPr lvl="1"/>
            <a:r>
              <a:rPr lang="en-US" dirty="0"/>
              <a:t>collecting data to address specific problems</a:t>
            </a:r>
          </a:p>
          <a:p>
            <a:endParaRPr lang="en-US" b="1" dirty="0"/>
          </a:p>
          <a:p>
            <a:r>
              <a:rPr lang="en-US" b="1" dirty="0"/>
              <a:t>The Systems Approach</a:t>
            </a:r>
          </a:p>
          <a:p>
            <a:pPr lvl="1"/>
            <a:r>
              <a:rPr lang="en-US" dirty="0"/>
              <a:t>Putting systems in place to provide marketing intelligence on an ongoing basis </a:t>
            </a:r>
          </a:p>
        </p:txBody>
      </p:sp>
      <p:sp>
        <p:nvSpPr>
          <p:cNvPr id="6" name="TextBox 5"/>
          <p:cNvSpPr txBox="1"/>
          <p:nvPr/>
        </p:nvSpPr>
        <p:spPr>
          <a:xfrm>
            <a:off x="6248400" y="1752600"/>
            <a:ext cx="2209800" cy="381000"/>
          </a:xfrm>
          <a:prstGeom prst="rect">
            <a:avLst/>
          </a:prstGeom>
          <a:noFill/>
        </p:spPr>
        <p:txBody>
          <a:bodyPr wrap="square" rtlCol="0">
            <a:spAutoFit/>
          </a:bodyPr>
          <a:lstStyle/>
          <a:p>
            <a:r>
              <a:rPr lang="en-US" b="1" i="1" dirty="0"/>
              <a:t>(FLASHLIGHT)</a:t>
            </a:r>
          </a:p>
        </p:txBody>
      </p:sp>
      <p:sp>
        <p:nvSpPr>
          <p:cNvPr id="7" name="TextBox 6"/>
          <p:cNvSpPr txBox="1"/>
          <p:nvPr/>
        </p:nvSpPr>
        <p:spPr>
          <a:xfrm>
            <a:off x="6489580" y="3387626"/>
            <a:ext cx="2209800" cy="381000"/>
          </a:xfrm>
          <a:prstGeom prst="rect">
            <a:avLst/>
          </a:prstGeom>
          <a:noFill/>
        </p:spPr>
        <p:txBody>
          <a:bodyPr wrap="square" rtlCol="0">
            <a:spAutoFit/>
          </a:bodyPr>
          <a:lstStyle/>
          <a:p>
            <a:r>
              <a:rPr lang="en-US" b="1" i="1" dirty="0"/>
              <a:t>(CANDLE)</a:t>
            </a:r>
          </a:p>
        </p:txBody>
      </p:sp>
    </p:spTree>
    <p:extLst>
      <p:ext uri="{BB962C8B-B14F-4D97-AF65-F5344CB8AC3E}">
        <p14:creationId xmlns:p14="http://schemas.microsoft.com/office/powerpoint/2010/main" val="733477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Goal</a:t>
            </a:r>
          </a:p>
        </p:txBody>
      </p:sp>
      <p:sp>
        <p:nvSpPr>
          <p:cNvPr id="3" name="Content Placeholder 2"/>
          <p:cNvSpPr>
            <a:spLocks noGrp="1"/>
          </p:cNvSpPr>
          <p:nvPr>
            <p:ph idx="1"/>
          </p:nvPr>
        </p:nvSpPr>
        <p:spPr/>
        <p:txBody>
          <a:bodyPr/>
          <a:lstStyle/>
          <a:p>
            <a:pPr marL="0" indent="0" algn="ctr">
              <a:buNone/>
            </a:pPr>
            <a:r>
              <a:rPr lang="en-US" sz="4000" i="1" dirty="0"/>
              <a:t>Minimize Error!!!</a:t>
            </a:r>
          </a:p>
        </p:txBody>
      </p:sp>
      <p:pic>
        <p:nvPicPr>
          <p:cNvPr id="5" name="Picture 4"/>
          <p:cNvPicPr>
            <a:picLocks noChangeAspect="1"/>
          </p:cNvPicPr>
          <p:nvPr/>
        </p:nvPicPr>
        <p:blipFill>
          <a:blip r:embed="rId2"/>
          <a:stretch>
            <a:fillRect/>
          </a:stretch>
        </p:blipFill>
        <p:spPr>
          <a:xfrm>
            <a:off x="2952750" y="2513867"/>
            <a:ext cx="4076700" cy="3057525"/>
          </a:xfrm>
          <a:prstGeom prst="rect">
            <a:avLst/>
          </a:prstGeom>
        </p:spPr>
      </p:pic>
      <p:pic>
        <p:nvPicPr>
          <p:cNvPr id="6" name="Picture 5"/>
          <p:cNvPicPr>
            <a:picLocks noChangeAspect="1"/>
          </p:cNvPicPr>
          <p:nvPr/>
        </p:nvPicPr>
        <p:blipFill>
          <a:blip r:embed="rId3"/>
          <a:stretch>
            <a:fillRect/>
          </a:stretch>
        </p:blipFill>
        <p:spPr>
          <a:xfrm>
            <a:off x="2438400" y="2632589"/>
            <a:ext cx="5296247" cy="2820080"/>
          </a:xfrm>
          <a:prstGeom prst="rect">
            <a:avLst/>
          </a:prstGeom>
        </p:spPr>
      </p:pic>
      <p:pic>
        <p:nvPicPr>
          <p:cNvPr id="7" name="Picture 6"/>
          <p:cNvPicPr>
            <a:picLocks noChangeAspect="1"/>
          </p:cNvPicPr>
          <p:nvPr/>
        </p:nvPicPr>
        <p:blipFill>
          <a:blip r:embed="rId4"/>
          <a:stretch>
            <a:fillRect/>
          </a:stretch>
        </p:blipFill>
        <p:spPr>
          <a:xfrm>
            <a:off x="3717911" y="2573974"/>
            <a:ext cx="2546378" cy="3743864"/>
          </a:xfrm>
          <a:prstGeom prst="rect">
            <a:avLst/>
          </a:prstGeom>
        </p:spPr>
      </p:pic>
    </p:spTree>
    <p:extLst>
      <p:ext uri="{BB962C8B-B14F-4D97-AF65-F5344CB8AC3E}">
        <p14:creationId xmlns:p14="http://schemas.microsoft.com/office/powerpoint/2010/main" val="419366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txBox="1">
            <a:spLocks noChangeArrowheads="1"/>
          </p:cNvSpPr>
          <p:nvPr/>
        </p:nvSpPr>
        <p:spPr bwMode="auto">
          <a:xfrm>
            <a:off x="1295400" y="2114550"/>
            <a:ext cx="74676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9" tIns="46035" rIns="92069" bIns="46035"/>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5300" dirty="0">
                <a:latin typeface="Calibri" pitchFamily="34" charset="0"/>
              </a:rPr>
              <a:t>Marketing Research Ethics</a:t>
            </a:r>
            <a:endParaRPr lang="en-US" altLang="en-US" sz="4400" i="1" dirty="0">
              <a:latin typeface="Calibri" pitchFamily="34" charset="0"/>
            </a:endParaRPr>
          </a:p>
        </p:txBody>
      </p:sp>
    </p:spTree>
    <p:extLst>
      <p:ext uri="{BB962C8B-B14F-4D97-AF65-F5344CB8AC3E}">
        <p14:creationId xmlns:p14="http://schemas.microsoft.com/office/powerpoint/2010/main" val="272708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a:t>Marketing Research Ethics</a:t>
            </a:r>
          </a:p>
        </p:txBody>
      </p:sp>
      <p:sp>
        <p:nvSpPr>
          <p:cNvPr id="35843" name="Rectangle 3"/>
          <p:cNvSpPr>
            <a:spLocks noGrp="1" noChangeArrowheads="1"/>
          </p:cNvSpPr>
          <p:nvPr>
            <p:ph idx="1"/>
          </p:nvPr>
        </p:nvSpPr>
        <p:spPr/>
        <p:txBody>
          <a:bodyPr/>
          <a:lstStyle/>
          <a:p>
            <a:pPr eaLnBrk="1" hangingPunct="1"/>
            <a:endParaRPr lang="en-US" altLang="en-US" dirty="0"/>
          </a:p>
          <a:p>
            <a:pPr eaLnBrk="1" hangingPunct="1"/>
            <a:r>
              <a:rPr lang="en-US" altLang="en-US" b="1" dirty="0"/>
              <a:t>Marketing ethics</a:t>
            </a:r>
            <a:r>
              <a:rPr lang="en-US" altLang="en-US" dirty="0"/>
              <a:t>:</a:t>
            </a:r>
          </a:p>
          <a:p>
            <a:pPr lvl="1" eaLnBrk="1" hangingPunct="1"/>
            <a:r>
              <a:rPr lang="en-US" altLang="en-US" dirty="0"/>
              <a:t>The principles, values, and standards of conduct followed by marketers.</a:t>
            </a:r>
          </a:p>
          <a:p>
            <a:pPr lvl="1" eaLnBrk="1" hangingPunct="1"/>
            <a:endParaRPr lang="en-US" altLang="en-US" dirty="0"/>
          </a:p>
          <a:p>
            <a:pPr marL="457200" lvl="1" indent="0" algn="ctr" eaLnBrk="1" hangingPunct="1">
              <a:buNone/>
            </a:pPr>
            <a:r>
              <a:rPr lang="en-US" altLang="en-US" sz="3600" b="1" i="1" dirty="0">
                <a:solidFill>
                  <a:schemeClr val="tx2">
                    <a:lumMod val="75000"/>
                  </a:schemeClr>
                </a:solidFill>
              </a:rPr>
              <a:t>ETHICS MATTER!</a:t>
            </a:r>
          </a:p>
        </p:txBody>
      </p:sp>
    </p:spTree>
    <p:extLst>
      <p:ext uri="{BB962C8B-B14F-4D97-AF65-F5344CB8AC3E}">
        <p14:creationId xmlns:p14="http://schemas.microsoft.com/office/powerpoint/2010/main" val="1534932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1204913" y="274638"/>
            <a:ext cx="7620000" cy="1143000"/>
          </a:xfrm>
        </p:spPr>
        <p:txBody>
          <a:bodyPr lIns="92069" tIns="46035" rIns="92069" bIns="46035" rtlCol="0">
            <a:normAutofit fontScale="90000"/>
          </a:bodyPr>
          <a:lstStyle/>
          <a:p>
            <a:pPr eaLnBrk="1" fontAlgn="auto" hangingPunct="1">
              <a:spcAft>
                <a:spcPts val="0"/>
              </a:spcAft>
              <a:defRPr/>
            </a:pPr>
            <a:r>
              <a:rPr lang="en-US" dirty="0"/>
              <a:t>Three Methods of Ethical Reasoning</a:t>
            </a:r>
          </a:p>
        </p:txBody>
      </p:sp>
      <p:pic>
        <p:nvPicPr>
          <p:cNvPr id="3686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733550"/>
            <a:ext cx="80676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76437" y="5410200"/>
            <a:ext cx="6248400" cy="461665"/>
          </a:xfrm>
          <a:prstGeom prst="rect">
            <a:avLst/>
          </a:prstGeom>
          <a:noFill/>
        </p:spPr>
        <p:txBody>
          <a:bodyPr wrap="square" rtlCol="0">
            <a:spAutoFit/>
          </a:bodyPr>
          <a:lstStyle/>
          <a:p>
            <a:r>
              <a:rPr lang="en-US" sz="1200" b="1" dirty="0"/>
              <a:t>Source</a:t>
            </a:r>
            <a:r>
              <a:rPr lang="en-US" sz="1200" dirty="0"/>
              <a:t>: Adapted from Anne T. Lawrence and James Weber, </a:t>
            </a:r>
            <a:r>
              <a:rPr lang="en-US" sz="1200" i="1" dirty="0"/>
              <a:t>Business and Society: Stakeholders, Ethics, Public Policy</a:t>
            </a:r>
            <a:r>
              <a:rPr lang="en-US" sz="1200" dirty="0"/>
              <a:t>, 12</a:t>
            </a:r>
            <a:r>
              <a:rPr lang="en-US" sz="1200" baseline="30000" dirty="0"/>
              <a:t>th</a:t>
            </a:r>
            <a:r>
              <a:rPr lang="en-US" sz="1200" dirty="0"/>
              <a:t> ed. (New York: McGraw-Hill Irwin, 2008), p. 106.</a:t>
            </a:r>
          </a:p>
        </p:txBody>
      </p:sp>
    </p:spTree>
    <p:extLst>
      <p:ext uri="{BB962C8B-B14F-4D97-AF65-F5344CB8AC3E}">
        <p14:creationId xmlns:p14="http://schemas.microsoft.com/office/powerpoint/2010/main" val="405232877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6522" y="901820"/>
            <a:ext cx="7391400" cy="4616390"/>
          </a:xfrm>
          <a:prstGeom prst="rect">
            <a:avLst/>
          </a:prstGeom>
          <a:solidFill>
            <a:srgbClr val="D2975C"/>
          </a:solidFill>
          <a:ln>
            <a:noFill/>
          </a:ln>
          <a:effectLst>
            <a:outerShdw blurRad="431800" dist="419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95400" y="76200"/>
            <a:ext cx="7391400" cy="868362"/>
          </a:xfrm>
        </p:spPr>
        <p:txBody>
          <a:bodyPr/>
          <a:lstStyle/>
          <a:p>
            <a:r>
              <a:rPr lang="en-US" sz="3600" dirty="0"/>
              <a:t>Ethics at the Grocery Store…</a:t>
            </a:r>
          </a:p>
        </p:txBody>
      </p:sp>
      <p:sp>
        <p:nvSpPr>
          <p:cNvPr id="3" name="Content Placeholder 2"/>
          <p:cNvSpPr>
            <a:spLocks noGrp="1"/>
          </p:cNvSpPr>
          <p:nvPr>
            <p:ph idx="1"/>
          </p:nvPr>
        </p:nvSpPr>
        <p:spPr>
          <a:xfrm>
            <a:off x="1295400" y="926980"/>
            <a:ext cx="7391400" cy="4559420"/>
          </a:xfrm>
        </p:spPr>
        <p:txBody>
          <a:bodyPr/>
          <a:lstStyle/>
          <a:p>
            <a:pPr marL="0" indent="0" algn="just">
              <a:buNone/>
            </a:pPr>
            <a:r>
              <a:rPr lang="en-US" sz="2200" dirty="0"/>
              <a:t>     You have been hired to help a large producer of vegetables understand how consumers shop for produce in grocery stores. The company is considering different methods of displaying nutritional content, because managers believe that if more people understood the nutritional value of their products  they would make better decisions about what they eat. You have decided to use observational research—you will observe shoppers without their knowledge so that they won’t change their shopping behaviors.</a:t>
            </a:r>
          </a:p>
          <a:p>
            <a:pPr marL="0" indent="0">
              <a:buNone/>
            </a:pPr>
            <a:endParaRPr lang="en-US" sz="1000" dirty="0"/>
          </a:p>
          <a:p>
            <a:r>
              <a:rPr lang="en-US" sz="2200" b="1" i="1" dirty="0"/>
              <a:t>Was the use of disguise ethical using the </a:t>
            </a:r>
            <a:r>
              <a:rPr lang="en-US" sz="2200" b="1" i="1" u="sng" dirty="0"/>
              <a:t>utility</a:t>
            </a:r>
            <a:r>
              <a:rPr lang="en-US" sz="2200" b="1" i="1" dirty="0"/>
              <a:t> approach?</a:t>
            </a:r>
          </a:p>
          <a:p>
            <a:r>
              <a:rPr lang="en-US" sz="2200" b="1" i="1" dirty="0"/>
              <a:t>Was the use of disguise ethical using the </a:t>
            </a:r>
            <a:r>
              <a:rPr lang="en-US" sz="2200" b="1" i="1" u="sng" dirty="0"/>
              <a:t>justice</a:t>
            </a:r>
            <a:r>
              <a:rPr lang="en-US" sz="2200" b="1" i="1" dirty="0"/>
              <a:t> approach?</a:t>
            </a:r>
          </a:p>
          <a:p>
            <a:r>
              <a:rPr lang="en-US" sz="2200" b="1" i="1" dirty="0"/>
              <a:t>Was the use of disguise ethical using the </a:t>
            </a:r>
            <a:r>
              <a:rPr lang="en-US" sz="2200" b="1" i="1" u="sng" dirty="0"/>
              <a:t>rights</a:t>
            </a:r>
            <a:r>
              <a:rPr lang="en-US" sz="2200" b="1" i="1" dirty="0"/>
              <a:t> approach?</a:t>
            </a:r>
          </a:p>
          <a:p>
            <a:pPr marL="0" indent="0">
              <a:buNone/>
            </a:pPr>
            <a:endParaRPr lang="en-US" sz="2200" dirty="0"/>
          </a:p>
          <a:p>
            <a:pPr marL="0" indent="0">
              <a:buNone/>
            </a:pPr>
            <a:endParaRPr lang="en-US" sz="2200" dirty="0"/>
          </a:p>
        </p:txBody>
      </p:sp>
    </p:spTree>
    <p:extLst>
      <p:ext uri="{BB962C8B-B14F-4D97-AF65-F5344CB8AC3E}">
        <p14:creationId xmlns:p14="http://schemas.microsoft.com/office/powerpoint/2010/main" val="429029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6676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066800" y="119063"/>
            <a:ext cx="7620000" cy="1143000"/>
          </a:xfrm>
          <a:noFill/>
        </p:spPr>
        <p:txBody>
          <a:bodyPr lIns="92069" tIns="46035" rIns="92069" bIns="46035"/>
          <a:lstStyle/>
          <a:p>
            <a:pPr eaLnBrk="1" hangingPunct="1"/>
            <a:r>
              <a:rPr lang="en-US" altLang="en-US"/>
              <a:t>Research Respondent Rights</a:t>
            </a:r>
          </a:p>
        </p:txBody>
      </p:sp>
      <p:sp>
        <p:nvSpPr>
          <p:cNvPr id="40963" name="Rectangle 3"/>
          <p:cNvSpPr>
            <a:spLocks noGrp="1" noChangeArrowheads="1"/>
          </p:cNvSpPr>
          <p:nvPr>
            <p:ph idx="1"/>
          </p:nvPr>
        </p:nvSpPr>
        <p:spPr/>
        <p:txBody>
          <a:bodyPr lIns="92069" tIns="46035" rIns="92069" bIns="46035"/>
          <a:lstStyle/>
          <a:p>
            <a:pPr algn="ctr" eaLnBrk="1" hangingPunct="1">
              <a:buFontTx/>
              <a:buNone/>
            </a:pPr>
            <a:endParaRPr lang="en-US" altLang="en-US" dirty="0"/>
          </a:p>
          <a:p>
            <a:pPr algn="ctr" eaLnBrk="1" hangingPunct="1">
              <a:buFontTx/>
              <a:buNone/>
            </a:pPr>
            <a:r>
              <a:rPr lang="en-US" altLang="en-US" dirty="0"/>
              <a:t>right to choose</a:t>
            </a:r>
          </a:p>
          <a:p>
            <a:pPr algn="ctr" eaLnBrk="1" hangingPunct="1">
              <a:buFontTx/>
              <a:buNone/>
            </a:pPr>
            <a:r>
              <a:rPr lang="en-US" altLang="en-US" dirty="0"/>
              <a:t>right to safety</a:t>
            </a:r>
          </a:p>
          <a:p>
            <a:pPr algn="ctr" eaLnBrk="1" hangingPunct="1">
              <a:buFontTx/>
              <a:buNone/>
            </a:pPr>
            <a:r>
              <a:rPr lang="en-US" altLang="en-US" dirty="0"/>
              <a:t>right to be informed</a:t>
            </a:r>
          </a:p>
          <a:p>
            <a:pPr algn="ctr" eaLnBrk="1" hangingPunct="1">
              <a:buFontTx/>
              <a:buNone/>
            </a:pPr>
            <a:r>
              <a:rPr lang="en-US" altLang="en-US" dirty="0"/>
              <a:t>right to be heard</a:t>
            </a:r>
          </a:p>
        </p:txBody>
      </p:sp>
    </p:spTree>
    <p:extLst>
      <p:ext uri="{BB962C8B-B14F-4D97-AF65-F5344CB8AC3E}">
        <p14:creationId xmlns:p14="http://schemas.microsoft.com/office/powerpoint/2010/main" val="13071857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1066800" y="176213"/>
            <a:ext cx="7329488" cy="1063625"/>
          </a:xfrm>
        </p:spPr>
        <p:txBody>
          <a:bodyPr lIns="92069" tIns="46035" rIns="92069" bIns="46035" rtlCol="0">
            <a:normAutofit/>
          </a:bodyPr>
          <a:lstStyle/>
          <a:p>
            <a:pPr eaLnBrk="1" fontAlgn="auto" hangingPunct="1">
              <a:spcAft>
                <a:spcPts val="0"/>
              </a:spcAft>
              <a:defRPr/>
            </a:pPr>
            <a:r>
              <a:rPr lang="en-US" dirty="0"/>
              <a:t>Research to Avoid</a:t>
            </a:r>
          </a:p>
        </p:txBody>
      </p:sp>
      <p:sp>
        <p:nvSpPr>
          <p:cNvPr id="16387" name="Rectangle 3"/>
          <p:cNvSpPr>
            <a:spLocks noGrp="1" noChangeArrowheads="1"/>
          </p:cNvSpPr>
          <p:nvPr>
            <p:ph idx="1"/>
          </p:nvPr>
        </p:nvSpPr>
        <p:spPr>
          <a:xfrm>
            <a:off x="1295400" y="1600200"/>
            <a:ext cx="7543800" cy="3962400"/>
          </a:xfrm>
        </p:spPr>
        <p:txBody>
          <a:bodyPr lIns="92069" tIns="46035" rIns="92069" bIns="46035"/>
          <a:lstStyle/>
          <a:p>
            <a:pPr eaLnBrk="1" hangingPunct="1">
              <a:lnSpc>
                <a:spcPct val="90000"/>
              </a:lnSpc>
            </a:pPr>
            <a:r>
              <a:rPr lang="en-US" altLang="en-US" sz="2400" dirty="0"/>
              <a:t>when the research is unethical </a:t>
            </a:r>
          </a:p>
          <a:p>
            <a:pPr lvl="1">
              <a:lnSpc>
                <a:spcPct val="90000"/>
              </a:lnSpc>
            </a:pPr>
            <a:r>
              <a:rPr lang="en-US" altLang="en-US" sz="2000" dirty="0"/>
              <a:t>(e.g., competitive intelligence that goes too far; falsifying data; advocacy research; “</a:t>
            </a:r>
            <a:r>
              <a:rPr lang="en-US" altLang="en-US" sz="2000" dirty="0" err="1"/>
              <a:t>sugging</a:t>
            </a:r>
            <a:r>
              <a:rPr lang="en-US" altLang="en-US" sz="2000" dirty="0"/>
              <a:t>”)</a:t>
            </a:r>
          </a:p>
          <a:p>
            <a:pPr eaLnBrk="1" hangingPunct="1">
              <a:lnSpc>
                <a:spcPct val="90000"/>
              </a:lnSpc>
            </a:pPr>
            <a:r>
              <a:rPr lang="en-US" altLang="en-US" sz="2400" dirty="0"/>
              <a:t>when the research results would not be used               </a:t>
            </a:r>
          </a:p>
          <a:p>
            <a:pPr lvl="1">
              <a:lnSpc>
                <a:spcPct val="90000"/>
              </a:lnSpc>
            </a:pPr>
            <a:r>
              <a:rPr lang="en-US" altLang="en-US" sz="2000" dirty="0"/>
              <a:t>(e.g., “I know better” managers)</a:t>
            </a:r>
          </a:p>
          <a:p>
            <a:pPr>
              <a:lnSpc>
                <a:spcPct val="90000"/>
              </a:lnSpc>
            </a:pPr>
            <a:r>
              <a:rPr lang="en-US" altLang="en-US" sz="2400" dirty="0"/>
              <a:t>when the manager specifies what the results should be</a:t>
            </a:r>
          </a:p>
          <a:p>
            <a:pPr eaLnBrk="1" hangingPunct="1">
              <a:lnSpc>
                <a:spcPct val="90000"/>
              </a:lnSpc>
            </a:pPr>
            <a:r>
              <a:rPr lang="en-US" altLang="en-US" sz="2400" dirty="0"/>
              <a:t>when you’re tempted to take short cuts: “death wish” research</a:t>
            </a:r>
          </a:p>
          <a:p>
            <a:pPr eaLnBrk="1" hangingPunct="1">
              <a:lnSpc>
                <a:spcPct val="90000"/>
              </a:lnSpc>
            </a:pPr>
            <a:r>
              <a:rPr lang="en-US" altLang="en-US" sz="2400" dirty="0"/>
              <a:t>when the costs of the research outweigh its potential benefits (and “costs” go beyond money)</a:t>
            </a:r>
          </a:p>
        </p:txBody>
      </p:sp>
    </p:spTree>
    <p:extLst>
      <p:ext uri="{BB962C8B-B14F-4D97-AF65-F5344CB8AC3E}">
        <p14:creationId xmlns:p14="http://schemas.microsoft.com/office/powerpoint/2010/main" val="2681069153"/>
      </p:ext>
    </p:extLst>
  </p:cSld>
  <p:clrMapOvr>
    <a:masterClrMapping/>
  </p:clrMapOvr>
  <p:transition spd="slow"/>
</p:sld>
</file>

<file path=ppt/theme/theme1.xml><?xml version="1.0" encoding="utf-8"?>
<a:theme xmlns:a="http://schemas.openxmlformats.org/drawingml/2006/main" name="Seventh Ed BMR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10677</TotalTime>
  <Words>663</Words>
  <Application>Microsoft Macintosh PowerPoint</Application>
  <PresentationFormat>On-screen Show (4:3)</PresentationFormat>
  <Paragraphs>89</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Seventh Ed BMR 2010</vt:lpstr>
      <vt:lpstr>PowerPoint Presentation</vt:lpstr>
      <vt:lpstr>PowerPoint Presentation</vt:lpstr>
      <vt:lpstr>Stage One: Problem Definition (Chapters 3 and 4)</vt:lpstr>
      <vt:lpstr>PowerPoint Presentation</vt:lpstr>
      <vt:lpstr>PowerPoint Presentation</vt:lpstr>
      <vt:lpstr>PowerPoint Presentation</vt:lpstr>
      <vt:lpstr>PowerPoint Presentation</vt:lpstr>
      <vt:lpstr>PowerPoint Presentation</vt:lpstr>
      <vt:lpstr>Gathering Marketing Intelligence</vt:lpstr>
      <vt:lpstr>#1 Goal</vt:lpstr>
      <vt:lpstr>PowerPoint Presentation</vt:lpstr>
      <vt:lpstr>Marketing Research Ethics</vt:lpstr>
      <vt:lpstr>Three Methods of Ethical Reasoning</vt:lpstr>
      <vt:lpstr>Ethics at the Grocery Store…</vt:lpstr>
      <vt:lpstr>PowerPoint Presentation</vt:lpstr>
      <vt:lpstr>Research Respondent Rights</vt:lpstr>
      <vt:lpstr>Research to Avoid</vt:lpstr>
    </vt:vector>
  </TitlesOfParts>
  <Company>Oklahoma State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Marketing Research Customer Insights and  Managerial Action</dc:title>
  <dc:creator>Brown, Tom J</dc:creator>
  <cp:lastModifiedBy>layan almasoud</cp:lastModifiedBy>
  <cp:revision>18</cp:revision>
  <dcterms:created xsi:type="dcterms:W3CDTF">2013-09-17T13:34:36Z</dcterms:created>
  <dcterms:modified xsi:type="dcterms:W3CDTF">2019-04-28T17:22:49Z</dcterms:modified>
</cp:coreProperties>
</file>